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90F05-8AED-456B-A967-C0FF13BF336E}"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90F05-8AED-456B-A967-C0FF13BF336E}"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90F05-8AED-456B-A967-C0FF13BF336E}"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90F05-8AED-456B-A967-C0FF13BF336E}"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90F05-8AED-456B-A967-C0FF13BF336E}"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90F05-8AED-456B-A967-C0FF13BF336E}" type="datetimeFigureOut">
              <a:rPr lang="en-US" smtClean="0"/>
              <a:pPr/>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90F05-8AED-456B-A967-C0FF13BF336E}" type="datetimeFigureOut">
              <a:rPr lang="en-US" smtClean="0"/>
              <a:pPr/>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90F05-8AED-456B-A967-C0FF13BF336E}" type="datetimeFigureOut">
              <a:rPr lang="en-US" smtClean="0"/>
              <a:pPr/>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90F05-8AED-456B-A967-C0FF13BF336E}" type="datetimeFigureOut">
              <a:rPr lang="en-US" smtClean="0"/>
              <a:pPr/>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90F05-8AED-456B-A967-C0FF13BF336E}" type="datetimeFigureOut">
              <a:rPr lang="en-US" smtClean="0"/>
              <a:pPr/>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90F05-8AED-456B-A967-C0FF13BF336E}" type="datetimeFigureOut">
              <a:rPr lang="en-US" smtClean="0"/>
              <a:pPr/>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E7DB0-86BC-4C55-A804-43F6D1542A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90F05-8AED-456B-A967-C0FF13BF336E}" type="datetimeFigureOut">
              <a:rPr lang="en-US" smtClean="0"/>
              <a:pPr/>
              <a:t>8/2/2019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E7DB0-86BC-4C55-A804-43F6D1542A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133600"/>
            <a:ext cx="7620000" cy="646331"/>
          </a:xfrm>
          <a:prstGeom prst="rect">
            <a:avLst/>
          </a:prstGeom>
          <a:noFill/>
        </p:spPr>
        <p:txBody>
          <a:bodyPr wrap="square" rtlCol="0">
            <a:spAutoFit/>
          </a:bodyPr>
          <a:lstStyle/>
          <a:p>
            <a:pPr algn="ctr"/>
            <a:r>
              <a:rPr lang="en-US" sz="3600" dirty="0" smtClean="0">
                <a:latin typeface="Arial Black" pitchFamily="34" charset="0"/>
              </a:rPr>
              <a:t>THE SECOND PRESCRIPTION</a:t>
            </a:r>
            <a:endParaRPr lang="en-US" sz="3600" dirty="0">
              <a:latin typeface="Arial Black" pitchFamily="34" charset="0"/>
            </a:endParaRPr>
          </a:p>
        </p:txBody>
      </p:sp>
      <p:sp>
        <p:nvSpPr>
          <p:cNvPr id="5" name="TextBox 4"/>
          <p:cNvSpPr txBox="1"/>
          <p:nvPr/>
        </p:nvSpPr>
        <p:spPr>
          <a:xfrm>
            <a:off x="4724400" y="4648200"/>
            <a:ext cx="4038600" cy="1477328"/>
          </a:xfrm>
          <a:prstGeom prst="rect">
            <a:avLst/>
          </a:prstGeom>
          <a:noFill/>
        </p:spPr>
        <p:txBody>
          <a:bodyPr wrap="square" rtlCol="0">
            <a:spAutoFit/>
          </a:bodyPr>
          <a:lstStyle/>
          <a:p>
            <a:pPr>
              <a:lnSpc>
                <a:spcPct val="150000"/>
              </a:lnSpc>
            </a:pPr>
            <a:r>
              <a:rPr lang="en-US" sz="2000" b="1" dirty="0" smtClean="0">
                <a:latin typeface="Arial" pitchFamily="34" charset="0"/>
                <a:cs typeface="Arial" pitchFamily="34" charset="0"/>
              </a:rPr>
              <a:t>Dr. SHINEE G.R.</a:t>
            </a:r>
          </a:p>
          <a:p>
            <a:pPr>
              <a:lnSpc>
                <a:spcPct val="150000"/>
              </a:lnSpc>
            </a:pPr>
            <a:r>
              <a:rPr lang="en-US" sz="2000" b="1" smtClean="0">
                <a:latin typeface="Arial" pitchFamily="34" charset="0"/>
                <a:cs typeface="Arial" pitchFamily="34" charset="0"/>
              </a:rPr>
              <a:t>Associate Professor</a:t>
            </a:r>
            <a:endParaRPr lang="en-US" sz="2000" b="1" dirty="0" smtClean="0">
              <a:latin typeface="Arial" pitchFamily="34" charset="0"/>
              <a:cs typeface="Arial" pitchFamily="34" charset="0"/>
            </a:endParaRPr>
          </a:p>
          <a:p>
            <a:pPr>
              <a:lnSpc>
                <a:spcPct val="150000"/>
              </a:lnSpc>
            </a:pPr>
            <a:r>
              <a:rPr lang="en-US" sz="2000" b="1" dirty="0" smtClean="0">
                <a:latin typeface="Arial" pitchFamily="34" charset="0"/>
                <a:cs typeface="Arial" pitchFamily="34" charset="0"/>
              </a:rPr>
              <a:t>Dept. of </a:t>
            </a:r>
            <a:r>
              <a:rPr lang="en-US" sz="2000" b="1" dirty="0" err="1" smtClean="0">
                <a:latin typeface="Arial" pitchFamily="34" charset="0"/>
                <a:cs typeface="Arial" pitchFamily="34" charset="0"/>
              </a:rPr>
              <a:t>Organon</a:t>
            </a:r>
            <a:r>
              <a:rPr lang="en-US" sz="2000" b="1" dirty="0" smtClean="0">
                <a:latin typeface="Arial" pitchFamily="34" charset="0"/>
                <a:cs typeface="Arial" pitchFamily="34" charset="0"/>
              </a:rPr>
              <a:t> of Medicine</a:t>
            </a:r>
            <a:endParaRPr lang="en-US" sz="20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440225"/>
          </a:xfrm>
          <a:prstGeom prst="rect">
            <a:avLst/>
          </a:prstGeom>
          <a:noFill/>
        </p:spPr>
        <p:txBody>
          <a:bodyPr wrap="square" rtlCol="0">
            <a:spAutoFit/>
          </a:bodyPr>
          <a:lstStyle/>
          <a:p>
            <a:pPr algn="just">
              <a:lnSpc>
                <a:spcPct val="150000"/>
              </a:lnSpc>
              <a:spcBef>
                <a:spcPts val="1200"/>
              </a:spcBef>
              <a:spcAft>
                <a:spcPts val="600"/>
              </a:spcAft>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  No prescription (placebo</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p>
            <a:pPr algn="just">
              <a:lnSpc>
                <a:spcPct val="150000"/>
              </a:lnSpc>
              <a:spcBef>
                <a:spcPts val="1200"/>
              </a:spcBef>
              <a:spcAft>
                <a:spcPts val="600"/>
              </a:spcAft>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b)  </a:t>
            </a:r>
            <a:r>
              <a:rPr lang="en-US" sz="2500" dirty="0" smtClean="0">
                <a:latin typeface="Times New Roman" pitchFamily="18" charset="0"/>
                <a:cs typeface="Times New Roman" pitchFamily="18" charset="0"/>
              </a:rPr>
              <a:t>Repetition</a:t>
            </a:r>
            <a:endParaRPr lang="en-US" sz="2500" dirty="0">
              <a:latin typeface="Times New Roman" pitchFamily="18" charset="0"/>
              <a:cs typeface="Times New Roman" pitchFamily="18" charset="0"/>
            </a:endParaRPr>
          </a:p>
          <a:p>
            <a:pPr algn="just">
              <a:lnSpc>
                <a:spcPct val="150000"/>
              </a:lnSpc>
              <a:spcBef>
                <a:spcPts val="1200"/>
              </a:spcBef>
              <a:spcAft>
                <a:spcPts val="600"/>
              </a:spcAft>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c)  </a:t>
            </a:r>
            <a:r>
              <a:rPr lang="en-US" sz="2500" dirty="0" smtClean="0">
                <a:latin typeface="Times New Roman" pitchFamily="18" charset="0"/>
                <a:cs typeface="Times New Roman" pitchFamily="18" charset="0"/>
              </a:rPr>
              <a:t>Antidote and</a:t>
            </a:r>
            <a:endParaRPr lang="en-US" sz="2500" dirty="0">
              <a:latin typeface="Times New Roman" pitchFamily="18" charset="0"/>
              <a:cs typeface="Times New Roman" pitchFamily="18" charset="0"/>
            </a:endParaRPr>
          </a:p>
          <a:p>
            <a:pPr algn="just">
              <a:lnSpc>
                <a:spcPct val="150000"/>
              </a:lnSpc>
              <a:spcBef>
                <a:spcPts val="1200"/>
              </a:spcBef>
              <a:spcAft>
                <a:spcPts val="600"/>
              </a:spcAft>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d) </a:t>
            </a:r>
            <a:r>
              <a:rPr lang="en-US" sz="2500" dirty="0" smtClean="0">
                <a:latin typeface="Times New Roman" pitchFamily="18" charset="0"/>
                <a:cs typeface="Times New Roman" pitchFamily="18" charset="0"/>
              </a:rPr>
              <a:t>Compliment</a:t>
            </a:r>
          </a:p>
          <a:p>
            <a:pPr algn="just">
              <a:lnSpc>
                <a:spcPct val="150000"/>
              </a:lnSpc>
              <a:spcBef>
                <a:spcPts val="1200"/>
              </a:spcBef>
              <a:spcAft>
                <a:spcPts val="600"/>
              </a:spcAft>
            </a:pPr>
            <a:r>
              <a:rPr lang="en-US" sz="2500" dirty="0">
                <a:latin typeface="Times New Roman" pitchFamily="18" charset="0"/>
                <a:cs typeface="Times New Roman" pitchFamily="18" charset="0"/>
              </a:rPr>
              <a:t>1.   Medicine that has partly cured the case can often finish it and medicines should not be changed until there is good reason for changing them. Wait long enough and don't be in a hurry to prescribe.</a:t>
            </a:r>
          </a:p>
          <a:p>
            <a:pPr algn="just">
              <a:lnSpc>
                <a:spcPct val="150000"/>
              </a:lnSpc>
              <a:spcBef>
                <a:spcPts val="1200"/>
              </a:spcBef>
              <a:spcAft>
                <a:spcPts val="600"/>
              </a:spcAft>
            </a:pPr>
            <a:endParaRPr lang="en-US" sz="25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305800" cy="5255413"/>
          </a:xfrm>
          <a:prstGeom prst="rect">
            <a:avLst/>
          </a:prstGeom>
          <a:noFill/>
        </p:spPr>
        <p:txBody>
          <a:bodyPr wrap="square" rtlCol="0">
            <a:spAutoFit/>
          </a:bodyPr>
          <a:lstStyle/>
          <a:p>
            <a:pPr>
              <a:lnSpc>
                <a:spcPct val="150000"/>
              </a:lnSpc>
              <a:spcBef>
                <a:spcPts val="1200"/>
              </a:spcBef>
              <a:spcAft>
                <a:spcPts val="1200"/>
              </a:spcAft>
            </a:pPr>
            <a:r>
              <a:rPr lang="en-US" sz="2500" dirty="0">
                <a:latin typeface="Times New Roman" pitchFamily="18" charset="0"/>
                <a:cs typeface="Times New Roman" pitchFamily="18" charset="0"/>
              </a:rPr>
              <a:t>2.   If old symptoms return it means the first prescription was a good one. This case is curable. Second prescription if and when needed, must be a repetition.</a:t>
            </a:r>
          </a:p>
          <a:p>
            <a:pPr>
              <a:lnSpc>
                <a:spcPct val="150000"/>
              </a:lnSpc>
              <a:spcBef>
                <a:spcPts val="1200"/>
              </a:spcBef>
              <a:spcAft>
                <a:spcPts val="1200"/>
              </a:spcAft>
            </a:pPr>
            <a:r>
              <a:rPr lang="en-US" sz="2500" dirty="0">
                <a:latin typeface="Times New Roman" pitchFamily="18" charset="0"/>
                <a:cs typeface="Times New Roman" pitchFamily="18" charset="0"/>
              </a:rPr>
              <a:t>3.   If new symptom crop up: then the first prescription was a bad one. It must be </a:t>
            </a:r>
            <a:r>
              <a:rPr lang="en-US" sz="2500" dirty="0" err="1">
                <a:latin typeface="Times New Roman" pitchFamily="18" charset="0"/>
                <a:cs typeface="Times New Roman" pitchFamily="18" charset="0"/>
              </a:rPr>
              <a:t>antidoted</a:t>
            </a:r>
            <a:r>
              <a:rPr lang="en-US" sz="2500" dirty="0">
                <a:latin typeface="Times New Roman" pitchFamily="18" charset="0"/>
                <a:cs typeface="Times New Roman" pitchFamily="18" charset="0"/>
              </a:rPr>
              <a:t>. To antidote, </a:t>
            </a:r>
            <a:r>
              <a:rPr lang="en-US" sz="2500" dirty="0" err="1">
                <a:latin typeface="Times New Roman" pitchFamily="18" charset="0"/>
                <a:cs typeface="Times New Roman" pitchFamily="18" charset="0"/>
              </a:rPr>
              <a:t>repertoirize</a:t>
            </a:r>
            <a:r>
              <a:rPr lang="en-US" sz="2500" dirty="0">
                <a:latin typeface="Times New Roman" pitchFamily="18" charset="0"/>
                <a:cs typeface="Times New Roman" pitchFamily="18" charset="0"/>
              </a:rPr>
              <a:t> com­bining new symptoms with old ones. The second remedy must correspond particularly to the new than to old symp­toms.</a:t>
            </a:r>
          </a:p>
          <a:p>
            <a:pPr>
              <a:lnSpc>
                <a:spcPct val="150000"/>
              </a:lnSpc>
              <a:spcBef>
                <a:spcPts val="1200"/>
              </a:spcBef>
              <a:spcAft>
                <a:spcPts val="1200"/>
              </a:spcAft>
            </a:pPr>
            <a:endParaRPr lang="en-US" sz="25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01000" y="-5334000"/>
            <a:ext cx="16764000" cy="369332"/>
          </a:xfrm>
          <a:prstGeom prst="rect">
            <a:avLst/>
          </a:prstGeom>
          <a:noFill/>
        </p:spPr>
        <p:txBody>
          <a:bodyPr wrap="square" rtlCol="0">
            <a:spAutoFit/>
          </a:bodyPr>
          <a:lstStyle/>
          <a:p>
            <a:endParaRPr lang="en-US" dirty="0"/>
          </a:p>
        </p:txBody>
      </p:sp>
      <p:sp>
        <p:nvSpPr>
          <p:cNvPr id="5" name="TextBox 4"/>
          <p:cNvSpPr txBox="1"/>
          <p:nvPr/>
        </p:nvSpPr>
        <p:spPr>
          <a:xfrm>
            <a:off x="304800" y="685800"/>
            <a:ext cx="8534400" cy="5286062"/>
          </a:xfrm>
          <a:prstGeom prst="rect">
            <a:avLst/>
          </a:prstGeom>
          <a:noFill/>
        </p:spPr>
        <p:txBody>
          <a:bodyPr wrap="square" rtlCol="0">
            <a:spAutoFit/>
          </a:bodyPr>
          <a:lstStyle/>
          <a:p>
            <a:pPr>
              <a:lnSpc>
                <a:spcPct val="150000"/>
              </a:lnSpc>
            </a:pPr>
            <a:r>
              <a:rPr lang="en-US" sz="2500" b="1" dirty="0">
                <a:latin typeface="Times New Roman" pitchFamily="18" charset="0"/>
                <a:cs typeface="Times New Roman" pitchFamily="18" charset="0"/>
              </a:rPr>
              <a:t>4.   If the remedy fails to act, think:</a:t>
            </a:r>
          </a:p>
          <a:p>
            <a:pPr>
              <a:lnSpc>
                <a:spcPct val="150000"/>
              </a:lnSpc>
            </a:pPr>
            <a:r>
              <a:rPr lang="en-US" sz="2500" dirty="0">
                <a:latin typeface="Times New Roman" pitchFamily="18" charset="0"/>
                <a:cs typeface="Times New Roman" pitchFamily="18" charset="0"/>
              </a:rPr>
              <a:t>(a)  Was the remedy wrong or were you being too clever?</a:t>
            </a:r>
          </a:p>
          <a:p>
            <a:pPr>
              <a:lnSpc>
                <a:spcPct val="150000"/>
              </a:lnSpc>
            </a:pPr>
            <a:r>
              <a:rPr lang="en-US" sz="2500" dirty="0">
                <a:latin typeface="Times New Roman" pitchFamily="18" charset="0"/>
                <a:cs typeface="Times New Roman" pitchFamily="18" charset="0"/>
              </a:rPr>
              <a:t>(b) Did the patient take his remedy, if not then why?</a:t>
            </a:r>
          </a:p>
          <a:p>
            <a:pPr marL="457200" indent="-457200">
              <a:lnSpc>
                <a:spcPct val="150000"/>
              </a:lnSpc>
              <a:buAutoNum type="alphaLcParenBoth" startAt="3"/>
            </a:pPr>
            <a:r>
              <a:rPr lang="en-US" sz="2500" dirty="0" smtClean="0">
                <a:latin typeface="Times New Roman" pitchFamily="18" charset="0"/>
                <a:cs typeface="Times New Roman" pitchFamily="18" charset="0"/>
              </a:rPr>
              <a:t>Are </a:t>
            </a:r>
            <a:r>
              <a:rPr lang="en-US" sz="2500" dirty="0">
                <a:latin typeface="Times New Roman" pitchFamily="18" charset="0"/>
                <a:cs typeface="Times New Roman" pitchFamily="18" charset="0"/>
              </a:rPr>
              <a:t>there blocks to </a:t>
            </a:r>
            <a:r>
              <a:rPr lang="en-US" sz="2500" dirty="0" smtClean="0">
                <a:latin typeface="Times New Roman" pitchFamily="18" charset="0"/>
                <a:cs typeface="Times New Roman" pitchFamily="18" charset="0"/>
              </a:rPr>
              <a:t>cure?</a:t>
            </a:r>
          </a:p>
          <a:p>
            <a:pPr>
              <a:lnSpc>
                <a:spcPct val="150000"/>
              </a:lnSpc>
            </a:pPr>
            <a:r>
              <a:rPr lang="en-US" sz="2500" b="1" dirty="0" smtClean="0">
                <a:latin typeface="Times New Roman" pitchFamily="18" charset="0"/>
                <a:cs typeface="Times New Roman" pitchFamily="18" charset="0"/>
              </a:rPr>
              <a:t>5.   Under which circumstances do we change the remedy?</a:t>
            </a:r>
          </a:p>
          <a:p>
            <a:pPr>
              <a:lnSpc>
                <a:spcPct val="150000"/>
              </a:lnSpc>
            </a:pPr>
            <a:r>
              <a:rPr lang="en-US" sz="2500" dirty="0" smtClean="0">
                <a:latin typeface="Times New Roman" pitchFamily="18" charset="0"/>
                <a:cs typeface="Times New Roman" pitchFamily="18" charset="0"/>
              </a:rPr>
              <a:t>(a) When striking new symptoms appear and there is an entire change of base (Miasma shifts) in the symp­toms.</a:t>
            </a:r>
          </a:p>
          <a:p>
            <a:pPr>
              <a:lnSpc>
                <a:spcPct val="150000"/>
              </a:lnSpc>
            </a:pPr>
            <a:r>
              <a:rPr lang="en-US" sz="2500" dirty="0" smtClean="0">
                <a:latin typeface="Times New Roman" pitchFamily="18" charset="0"/>
                <a:cs typeface="Times New Roman" pitchFamily="18" charset="0"/>
              </a:rPr>
              <a:t>(b) Change the remedy when symptoms have changed</a:t>
            </a:r>
          </a:p>
          <a:p>
            <a:pPr>
              <a:lnSpc>
                <a:spcPct val="150000"/>
              </a:lnSpc>
            </a:pPr>
            <a:r>
              <a:rPr lang="en-US" sz="2500" dirty="0" smtClean="0">
                <a:latin typeface="Times New Roman" pitchFamily="18" charset="0"/>
                <a:cs typeface="Times New Roman" pitchFamily="18" charset="0"/>
              </a:rPr>
              <a:t>but the patient has not improved.</a:t>
            </a:r>
            <a:endParaRPr lang="en-US" sz="25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7017306"/>
          </a:xfrm>
          <a:prstGeom prst="rect">
            <a:avLst/>
          </a:prstGeom>
          <a:noFill/>
        </p:spPr>
        <p:txBody>
          <a:bodyPr wrap="square" rtlCol="0">
            <a:spAutoFit/>
          </a:bodyPr>
          <a:lstStyle/>
          <a:p>
            <a:pPr>
              <a:lnSpc>
                <a:spcPct val="150000"/>
              </a:lnSpc>
            </a:pPr>
            <a:r>
              <a:rPr lang="en-US" sz="2500" dirty="0" smtClean="0">
                <a:latin typeface="Times New Roman" pitchFamily="18" charset="0"/>
                <a:cs typeface="Times New Roman" pitchFamily="18" charset="0"/>
              </a:rPr>
              <a:t>(</a:t>
            </a:r>
            <a:r>
              <a:rPr lang="en-US" sz="2500" dirty="0">
                <a:latin typeface="Times New Roman" pitchFamily="18" charset="0"/>
                <a:cs typeface="Times New Roman" pitchFamily="18" charset="0"/>
              </a:rPr>
              <a:t>c)  Change the remedy when entire range of potency of the previous one is exhausted, and the patient comes to a standstill.</a:t>
            </a:r>
          </a:p>
          <a:p>
            <a:pPr>
              <a:lnSpc>
                <a:spcPct val="150000"/>
              </a:lnSpc>
            </a:pPr>
            <a:r>
              <a:rPr lang="en-US" sz="2500" dirty="0">
                <a:latin typeface="Times New Roman" pitchFamily="18" charset="0"/>
                <a:cs typeface="Times New Roman" pitchFamily="18" charset="0"/>
              </a:rPr>
              <a:t>(d) A second prescription is sometimes necessary to </a:t>
            </a:r>
            <a:r>
              <a:rPr lang="en-US" sz="2500" dirty="0" smtClean="0">
                <a:latin typeface="Times New Roman" pitchFamily="18" charset="0"/>
                <a:cs typeface="Times New Roman" pitchFamily="18" charset="0"/>
              </a:rPr>
              <a:t>complement the former and this is always done with a change of remedy. For example Belladonna in acute paroxysm and </a:t>
            </a:r>
            <a:r>
              <a:rPr lang="en-US" sz="2500" dirty="0" err="1" smtClean="0">
                <a:latin typeface="Times New Roman" pitchFamily="18" charset="0"/>
                <a:cs typeface="Times New Roman" pitchFamily="18" charset="0"/>
              </a:rPr>
              <a:t>Calcarea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Carb</a:t>
            </a:r>
            <a:r>
              <a:rPr lang="en-US" sz="2500" dirty="0" smtClean="0">
                <a:latin typeface="Times New Roman" pitchFamily="18" charset="0"/>
                <a:cs typeface="Times New Roman" pitchFamily="18" charset="0"/>
              </a:rPr>
              <a:t> when paroxysm has subsided. This is called Serial Prescribing.</a:t>
            </a:r>
          </a:p>
          <a:p>
            <a:pPr>
              <a:lnSpc>
                <a:spcPct val="150000"/>
              </a:lnSpc>
            </a:pPr>
            <a:r>
              <a:rPr lang="en-US" sz="2500" dirty="0" smtClean="0">
                <a:latin typeface="Times New Roman" pitchFamily="18" charset="0"/>
                <a:cs typeface="Times New Roman" pitchFamily="18" charset="0"/>
              </a:rPr>
              <a:t>(e) The second prescription also takes in consideration a change of plan of treatment. This is called Layered Prescribing. After the first prescription has </a:t>
            </a:r>
            <a:r>
              <a:rPr lang="en-US" sz="2500" dirty="0" err="1" smtClean="0">
                <a:latin typeface="Times New Roman" pitchFamily="18" charset="0"/>
                <a:cs typeface="Times New Roman" pitchFamily="18" charset="0"/>
              </a:rPr>
              <a:t>has</a:t>
            </a:r>
            <a:r>
              <a:rPr lang="en-US" sz="2500" dirty="0" smtClean="0">
                <a:latin typeface="Times New Roman" pitchFamily="18" charset="0"/>
                <a:cs typeface="Times New Roman" pitchFamily="18" charset="0"/>
              </a:rPr>
              <a:t> addressed one miasma and has subdued it, an underlying second miasma may come up and this may require another class of remedies as a second prescription.</a:t>
            </a:r>
            <a:endParaRPr lang="en-US" sz="2500" dirty="0">
              <a:latin typeface="Times New Roman" pitchFamily="18" charset="0"/>
              <a:cs typeface="Times New Roman" pitchFamily="18" charset="0"/>
            </a:endParaRPr>
          </a:p>
          <a:p>
            <a:pPr>
              <a:lnSpc>
                <a:spcPct val="150000"/>
              </a:lnSpc>
            </a:pPr>
            <a:endParaRPr lang="en-US" sz="25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321</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CSK-2</dc:creator>
  <cp:lastModifiedBy>Windows</cp:lastModifiedBy>
  <cp:revision>17</cp:revision>
  <dcterms:created xsi:type="dcterms:W3CDTF">2019-07-27T09:43:38Z</dcterms:created>
  <dcterms:modified xsi:type="dcterms:W3CDTF">2019-08-02T04:51:50Z</dcterms:modified>
</cp:coreProperties>
</file>